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61" r:id="rId4"/>
    <p:sldId id="259" r:id="rId5"/>
    <p:sldId id="266" r:id="rId6"/>
    <p:sldId id="264" r:id="rId7"/>
    <p:sldId id="263" r:id="rId8"/>
    <p:sldId id="273" r:id="rId9"/>
    <p:sldId id="257" r:id="rId10"/>
    <p:sldId id="258" r:id="rId11"/>
    <p:sldId id="262" r:id="rId12"/>
    <p:sldId id="260" r:id="rId13"/>
    <p:sldId id="265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C6"/>
    <a:srgbClr val="E1D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C17CF-EA00-4542-95CE-36D5050B2D8E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A5DC-1C99-4572-9776-DA28E2F09C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05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AA5DC-1C99-4572-9776-DA28E2F09C84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DBA2-7E62-4530-8B7D-D128BD772B4A}" type="datetimeFigureOut">
              <a:rPr lang="hr-HR" smtClean="0"/>
              <a:pPr/>
              <a:t>5.4.2013.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13D2-14F5-4EA5-9B9E-D8E46326FF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 descr="d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1" name="Pravokutnik 20"/>
          <p:cNvSpPr/>
          <p:nvPr/>
        </p:nvSpPr>
        <p:spPr>
          <a:xfrm>
            <a:off x="467544" y="1556792"/>
            <a:ext cx="8136904" cy="129614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Facts</a:t>
            </a:r>
            <a:r>
              <a:rPr lang="hr-HR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6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about</a:t>
            </a:r>
            <a:r>
              <a:rPr lang="hr-HR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6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water</a:t>
            </a:r>
            <a:endParaRPr lang="hr-HR" sz="6000" dirty="0">
              <a:latin typeface="Arial Black" pitchFamily="34" charset="0"/>
            </a:endParaRPr>
          </a:p>
        </p:txBody>
      </p:sp>
      <p:sp>
        <p:nvSpPr>
          <p:cNvPr id="18" name="Podnaslov 17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056784" cy="1752600"/>
          </a:xfrm>
        </p:spPr>
        <p:txBody>
          <a:bodyPr>
            <a:normAutofit/>
          </a:bodyPr>
          <a:lstStyle/>
          <a:p>
            <a:endParaRPr lang="hr-HR" dirty="0">
              <a:latin typeface="Arial Black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180528" y="5805264"/>
            <a:ext cx="9505056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C:\škola\COMENIUS\Comenius_logo\LLP\EU_flag_LLP_C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86425"/>
            <a:ext cx="1728192" cy="671575"/>
          </a:xfrm>
          <a:prstGeom prst="rect">
            <a:avLst/>
          </a:prstGeom>
          <a:noFill/>
        </p:spPr>
      </p:pic>
      <p:pic>
        <p:nvPicPr>
          <p:cNvPr id="7" name="Picture 3" descr="C:\škola\COMENIUS\Comenius_logo\LLP\EU_flag_LLP_E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158442"/>
            <a:ext cx="1800200" cy="699558"/>
          </a:xfrm>
          <a:prstGeom prst="rect">
            <a:avLst/>
          </a:prstGeom>
          <a:noFill/>
        </p:spPr>
      </p:pic>
      <p:pic>
        <p:nvPicPr>
          <p:cNvPr id="8" name="Picture 4" descr="C:\škola\COMENIUS\Comenius_logo\DEF flag-logoeac-Com_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179438"/>
            <a:ext cx="1843807" cy="67856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877272"/>
            <a:ext cx="53839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5157192"/>
            <a:ext cx="8280920" cy="1152128"/>
          </a:xfrm>
          <a:solidFill>
            <a:schemeClr val="bg1">
              <a:alpha val="67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/>
              <a:t>During the New Year's celebration in Cambodia it is illegal to use water pistols.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88640"/>
            <a:ext cx="8219256" cy="1324744"/>
          </a:xfrm>
          <a:solidFill>
            <a:schemeClr val="bg1">
              <a:alpha val="76000"/>
            </a:schemeClr>
          </a:solidFill>
        </p:spPr>
        <p:txBody>
          <a:bodyPr anchor="ctr"/>
          <a:lstStyle/>
          <a:p>
            <a:pPr>
              <a:buNone/>
            </a:pPr>
            <a:r>
              <a:rPr lang="en-US" dirty="0" smtClean="0"/>
              <a:t>The weight a person loses directly after intense physical activity is weight from water, not fat.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467544" y="4653136"/>
            <a:ext cx="8291264" cy="14687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There is about the same amount of water on Earth now as there was millions of years ago.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August Golubi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539552" y="1412776"/>
            <a:ext cx="8280920" cy="182880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en-US" dirty="0" smtClean="0"/>
              <a:t>Although 70 percent of the Earth's territory is covered with water, only 1 percent of that water is drinkable!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 descr="d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1" name="Pravokutnik 20"/>
          <p:cNvSpPr/>
          <p:nvPr/>
        </p:nvSpPr>
        <p:spPr>
          <a:xfrm>
            <a:off x="467544" y="1340768"/>
            <a:ext cx="8136904" cy="18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Scientific</a:t>
            </a:r>
            <a:r>
              <a:rPr lang="hr-HR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facts</a:t>
            </a:r>
            <a:r>
              <a:rPr lang="hr-HR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about</a:t>
            </a:r>
            <a:r>
              <a:rPr lang="hr-HR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water</a:t>
            </a:r>
            <a:endParaRPr lang="hr-HR" sz="4800" dirty="0">
              <a:latin typeface="Arial Black" pitchFamily="34" charset="0"/>
            </a:endParaRPr>
          </a:p>
        </p:txBody>
      </p:sp>
      <p:sp>
        <p:nvSpPr>
          <p:cNvPr id="18" name="Podnaslov 17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056784" cy="1752600"/>
          </a:xfrm>
        </p:spPr>
        <p:txBody>
          <a:bodyPr>
            <a:normAutofit/>
          </a:bodyPr>
          <a:lstStyle/>
          <a:p>
            <a:endParaRPr lang="hr-HR" dirty="0">
              <a:latin typeface="Arial Black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180528" y="5805264"/>
            <a:ext cx="9505056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C:\škola\COMENIUS\Comenius_logo\LLP\EU_flag_LLP_C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86425"/>
            <a:ext cx="1728192" cy="671575"/>
          </a:xfrm>
          <a:prstGeom prst="rect">
            <a:avLst/>
          </a:prstGeom>
          <a:noFill/>
        </p:spPr>
      </p:pic>
      <p:pic>
        <p:nvPicPr>
          <p:cNvPr id="7" name="Picture 3" descr="C:\škola\COMENIUS\Comenius_logo\LLP\EU_flag_LLP_E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158442"/>
            <a:ext cx="1800200" cy="699558"/>
          </a:xfrm>
          <a:prstGeom prst="rect">
            <a:avLst/>
          </a:prstGeom>
          <a:noFill/>
        </p:spPr>
      </p:pic>
      <p:pic>
        <p:nvPicPr>
          <p:cNvPr id="8" name="Picture 4" descr="C:\škola\COMENIUS\Comenius_logo\DEF flag-logoeac-Com_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179438"/>
            <a:ext cx="1843807" cy="67856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877272"/>
            <a:ext cx="53839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1368152"/>
          </a:xfrm>
          <a:solidFill>
            <a:schemeClr val="bg1">
              <a:alpha val="68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effectLst/>
              </a:rPr>
              <a:t>Much more fresh water is stored under the ground in aquifers than on the </a:t>
            </a:r>
            <a:r>
              <a:rPr lang="hr-HR" dirty="0" smtClean="0">
                <a:solidFill>
                  <a:srgbClr val="002060"/>
                </a:solidFill>
                <a:effectLst/>
              </a:rPr>
              <a:t>E</a:t>
            </a:r>
            <a:r>
              <a:rPr lang="en-US" dirty="0" err="1" smtClean="0">
                <a:solidFill>
                  <a:srgbClr val="002060"/>
                </a:solidFill>
                <a:effectLst/>
              </a:rPr>
              <a:t>arth’s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surface.</a:t>
            </a:r>
            <a:r>
              <a:rPr lang="en-US" dirty="0" smtClean="0">
                <a:solidFill>
                  <a:srgbClr val="E1D0A7"/>
                </a:solidFill>
                <a:effectLst/>
              </a:rPr>
              <a:t>.</a:t>
            </a:r>
            <a:endParaRPr lang="en-US" dirty="0">
              <a:solidFill>
                <a:srgbClr val="E1D0A7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60648"/>
            <a:ext cx="8136904" cy="1296143"/>
          </a:xfrm>
          <a:solidFill>
            <a:schemeClr val="bg1">
              <a:alpha val="70000"/>
            </a:scheme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>
                <a:effectLst/>
              </a:rPr>
              <a:t>Research shows that goldfish memorize things better in cold than in warm water.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ksmrnj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35434" cy="6880446"/>
          </a:xfrm>
          <a:prstGeom prst="rect">
            <a:avLst/>
          </a:prstGeom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395536" y="1484784"/>
            <a:ext cx="8280920" cy="280831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</a:t>
            </a:r>
            <a:r>
              <a:rPr lang="en-US" dirty="0" smtClean="0"/>
              <a:t>Water memory is the claimed ability of water to retain a "memory" of substances previously dissolved in it to arbitrary dilution.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Some scientists support this thesis, others don't.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395536" y="1340768"/>
            <a:ext cx="8280920" cy="367240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744416"/>
          </a:xfrm>
          <a:noFill/>
        </p:spPr>
        <p:txBody>
          <a:bodyPr/>
          <a:lstStyle/>
          <a:p>
            <a:pPr>
              <a:buNone/>
            </a:pPr>
            <a:r>
              <a:rPr lang="hr-HR" dirty="0" smtClean="0">
                <a:effectLst/>
              </a:rPr>
              <a:t>		</a:t>
            </a:r>
            <a:r>
              <a:rPr lang="en-US" dirty="0" smtClean="0">
                <a:effectLst/>
              </a:rPr>
              <a:t>Water has 19 states of matter! 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We've known since elementary school that water has three states of matter– liquid, solid and gas. However, scientists can distinguish 5 different </a:t>
            </a:r>
            <a:r>
              <a:rPr lang="hr-HR" dirty="0" err="1" smtClean="0">
                <a:effectLst/>
              </a:rPr>
              <a:t>states</a:t>
            </a:r>
            <a:r>
              <a:rPr lang="hr-HR" dirty="0" smtClean="0">
                <a:effectLst/>
              </a:rPr>
              <a:t> </a:t>
            </a:r>
            <a:r>
              <a:rPr lang="en-US" dirty="0" smtClean="0">
                <a:effectLst/>
              </a:rPr>
              <a:t>of water while it is in liquid form, and up to 14 while it is in solid form.</a:t>
            </a:r>
          </a:p>
          <a:p>
            <a:endParaRPr lang="hr-HR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448041" y="2132856"/>
            <a:ext cx="8136904" cy="2592288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1196" y="2132856"/>
            <a:ext cx="8229600" cy="2736304"/>
          </a:xfrm>
        </p:spPr>
        <p:txBody>
          <a:bodyPr/>
          <a:lstStyle/>
          <a:p>
            <a:pPr algn="ctr">
              <a:buNone/>
            </a:pPr>
            <a:r>
              <a:rPr lang="hr-HR" dirty="0" smtClean="0">
                <a:effectLst/>
              </a:rPr>
              <a:t>    </a:t>
            </a:r>
            <a:r>
              <a:rPr lang="en-US" dirty="0" smtClean="0">
                <a:effectLst/>
              </a:rPr>
              <a:t>Many women and young girls in Sub-Saharan Africa must walk an estimated six miles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every day to get enough water for their families. This daily task prevents many from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pursuing education or earning extra income.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 descr="d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1" name="Pravokutnik 20"/>
          <p:cNvSpPr/>
          <p:nvPr/>
        </p:nvSpPr>
        <p:spPr>
          <a:xfrm>
            <a:off x="467544" y="1340768"/>
            <a:ext cx="8136904" cy="1800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Interesting</a:t>
            </a:r>
            <a:r>
              <a:rPr lang="hr-HR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facts</a:t>
            </a:r>
            <a:r>
              <a:rPr lang="hr-HR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about</a:t>
            </a:r>
            <a:r>
              <a:rPr lang="hr-HR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hr-HR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water</a:t>
            </a:r>
            <a:endParaRPr lang="hr-HR" sz="4800" dirty="0">
              <a:latin typeface="Arial Black" pitchFamily="34" charset="0"/>
            </a:endParaRPr>
          </a:p>
        </p:txBody>
      </p:sp>
      <p:sp>
        <p:nvSpPr>
          <p:cNvPr id="18" name="Podnaslov 17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056784" cy="1752600"/>
          </a:xfrm>
        </p:spPr>
        <p:txBody>
          <a:bodyPr>
            <a:normAutofit/>
          </a:bodyPr>
          <a:lstStyle/>
          <a:p>
            <a:endParaRPr lang="hr-HR" dirty="0">
              <a:latin typeface="Arial Black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-180528" y="5805264"/>
            <a:ext cx="9505056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2" descr="C:\škola\COMENIUS\Comenius_logo\LLP\EU_flag_LLP_CR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186425"/>
            <a:ext cx="1728192" cy="671575"/>
          </a:xfrm>
          <a:prstGeom prst="rect">
            <a:avLst/>
          </a:prstGeom>
          <a:noFill/>
        </p:spPr>
      </p:pic>
      <p:pic>
        <p:nvPicPr>
          <p:cNvPr id="7" name="Picture 3" descr="C:\škola\COMENIUS\Comenius_logo\LLP\EU_flag_LLP_EN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6158442"/>
            <a:ext cx="1800200" cy="699558"/>
          </a:xfrm>
          <a:prstGeom prst="rect">
            <a:avLst/>
          </a:prstGeom>
          <a:noFill/>
        </p:spPr>
      </p:pic>
      <p:pic>
        <p:nvPicPr>
          <p:cNvPr id="8" name="Picture 4" descr="C:\škola\COMENIUS\Comenius_logo\DEF flag-logoeac-Com_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179438"/>
            <a:ext cx="1843807" cy="67856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877272"/>
            <a:ext cx="53839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7984" y="188640"/>
            <a:ext cx="4546848" cy="2592288"/>
          </a:xfrm>
          <a:solidFill>
            <a:schemeClr val="bg1">
              <a:alpha val="68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'Water Pump', 'Dead Fish' and </a:t>
            </a:r>
          </a:p>
          <a:p>
            <a:pPr algn="ctr">
              <a:buNone/>
            </a:pPr>
            <a:r>
              <a:rPr lang="en-US" dirty="0" smtClean="0"/>
              <a:t>'All American' are the </a:t>
            </a:r>
          </a:p>
          <a:p>
            <a:pPr algn="ctr">
              <a:buNone/>
            </a:pPr>
            <a:r>
              <a:rPr lang="en-US" dirty="0" smtClean="0"/>
              <a:t>names of three basic </a:t>
            </a:r>
          </a:p>
          <a:p>
            <a:pPr algn="ctr">
              <a:buNone/>
            </a:pPr>
            <a:r>
              <a:rPr lang="en-US" dirty="0" smtClean="0"/>
              <a:t>handshaking techniques.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186</Words>
  <Application>Microsoft Office PowerPoint</Application>
  <PresentationFormat>Prikaz na zaslonu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Facts about water</vt:lpstr>
      <vt:lpstr>Scientific facts about water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Interesting facts about water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Nastavnik</dc:creator>
  <cp:lastModifiedBy>Nastavnik</cp:lastModifiedBy>
  <cp:revision>15</cp:revision>
  <dcterms:created xsi:type="dcterms:W3CDTF">2013-04-03T11:55:59Z</dcterms:created>
  <dcterms:modified xsi:type="dcterms:W3CDTF">2013-04-05T15:37:15Z</dcterms:modified>
</cp:coreProperties>
</file>